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7"/>
  </p:notesMasterIdLst>
  <p:handoutMasterIdLst>
    <p:handoutMasterId r:id="rId8"/>
  </p:handoutMasterIdLst>
  <p:sldIdLst>
    <p:sldId id="256" r:id="rId2"/>
    <p:sldId id="327" r:id="rId3"/>
    <p:sldId id="345" r:id="rId4"/>
    <p:sldId id="341" r:id="rId5"/>
    <p:sldId id="344" r:id="rId6"/>
  </p:sldIdLst>
  <p:sldSz cx="9144000" cy="6858000" type="screen4x3"/>
  <p:notesSz cx="7086600" cy="94297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CCCCCC"/>
        </a:solidFill>
        <a:latin typeface="Verdan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CCCCCC"/>
        </a:solidFill>
        <a:latin typeface="Verdan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CCCCCC"/>
        </a:solidFill>
        <a:latin typeface="Verdan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CCCCCC"/>
        </a:solidFill>
        <a:latin typeface="Verdan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CCCCCC"/>
        </a:solidFill>
        <a:latin typeface="Verdan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rgbClr val="CCCCCC"/>
        </a:solidFill>
        <a:latin typeface="Verdan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rgbClr val="CCCCCC"/>
        </a:solidFill>
        <a:latin typeface="Verdan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rgbClr val="CCCCCC"/>
        </a:solidFill>
        <a:latin typeface="Verdan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rgbClr val="CCCCCC"/>
        </a:solidFill>
        <a:latin typeface="Verdana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  <a:srgbClr val="0066CC"/>
    <a:srgbClr val="3399FF"/>
    <a:srgbClr val="336699"/>
    <a:srgbClr val="006699"/>
    <a:srgbClr val="0000FF"/>
    <a:srgbClr val="0033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70" autoAdjust="0"/>
    <p:restoredTop sz="99760" autoAdjust="0"/>
  </p:normalViewPr>
  <p:slideViewPr>
    <p:cSldViewPr>
      <p:cViewPr varScale="1">
        <p:scale>
          <a:sx n="82" d="100"/>
          <a:sy n="82" d="100"/>
        </p:scale>
        <p:origin x="116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4788" y="0"/>
            <a:ext cx="30702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56675"/>
            <a:ext cx="30702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4788" y="8956675"/>
            <a:ext cx="30702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71FE4FD-6168-49AA-AF43-B55D8B1130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177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75" tIns="47188" rIns="94375" bIns="47188" numCol="1" anchor="t" anchorCtr="0" compatLnSpc="1">
            <a:prstTxWarp prst="textNoShape">
              <a:avLst/>
            </a:prstTxWarp>
          </a:bodyPr>
          <a:lstStyle>
            <a:lvl1pPr algn="l" defTabSz="942975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4788" y="0"/>
            <a:ext cx="30702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75" tIns="47188" rIns="94375" bIns="47188" numCol="1" anchor="t" anchorCtr="0" compatLnSpc="1">
            <a:prstTxWarp prst="textNoShape">
              <a:avLst/>
            </a:prstTxWarp>
          </a:bodyPr>
          <a:lstStyle>
            <a:lvl1pPr algn="r" defTabSz="942975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7450" y="708025"/>
            <a:ext cx="4713288" cy="35353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8025" y="4479925"/>
            <a:ext cx="5670550" cy="424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75" tIns="47188" rIns="94375" bIns="471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56675"/>
            <a:ext cx="30702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75" tIns="47188" rIns="94375" bIns="47188" numCol="1" anchor="b" anchorCtr="0" compatLnSpc="1">
            <a:prstTxWarp prst="textNoShape">
              <a:avLst/>
            </a:prstTxWarp>
          </a:bodyPr>
          <a:lstStyle>
            <a:lvl1pPr algn="l" defTabSz="942975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4788" y="8956675"/>
            <a:ext cx="30702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75" tIns="47188" rIns="94375" bIns="47188" numCol="1" anchor="b" anchorCtr="0" compatLnSpc="1">
            <a:prstTxWarp prst="textNoShape">
              <a:avLst/>
            </a:prstTxWarp>
          </a:bodyPr>
          <a:lstStyle>
            <a:lvl1pPr algn="r" defTabSz="942975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36D3F6-C91C-46F9-ADD6-ED386868BB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0514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0D099C-19F3-416D-A82C-46B096FAEDEB}" type="slidenum">
              <a:rPr lang="en-US" smtClean="0">
                <a:latin typeface="Arial" pitchFamily="34" charset="0"/>
                <a:cs typeface="Arial" pitchFamily="34" charset="0"/>
              </a:rPr>
              <a:pPr/>
              <a:t>1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6500" y="733425"/>
            <a:ext cx="4699000" cy="3524250"/>
          </a:xfrm>
          <a:ln/>
        </p:spPr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922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title_bkgrnd_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-9525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58738" y="6643688"/>
            <a:ext cx="2452687" cy="2143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900" dirty="0">
                <a:solidFill>
                  <a:schemeClr val="accent1"/>
                </a:solidFill>
                <a:latin typeface="Arial" charset="0"/>
                <a:cs typeface="Arial" charset="0"/>
              </a:rPr>
              <a:t>Copyright © 2006 AT&amp;T. All rights Reserved.</a:t>
            </a:r>
          </a:p>
        </p:txBody>
      </p:sp>
      <p:pic>
        <p:nvPicPr>
          <p:cNvPr id="6" name="Picture 16" descr="title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4500" y="5578475"/>
            <a:ext cx="1852613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3"/>
          <p:cNvSpPr>
            <a:spLocks noGrp="1" noChangeArrowheads="1"/>
          </p:cNvSpPr>
          <p:nvPr>
            <p:ph type="ctrTitle" sz="quarter"/>
          </p:nvPr>
        </p:nvSpPr>
        <p:spPr bwMode="white">
          <a:xfrm>
            <a:off x="687388" y="990600"/>
            <a:ext cx="7923212" cy="1116013"/>
          </a:xfrm>
          <a:ln w="9525"/>
        </p:spPr>
        <p:txBody>
          <a:bodyPr lIns="91440" tIns="45720" rIns="91440" bIns="45720" anchor="ctr"/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subTitle" sz="quarter" idx="1"/>
          </p:nvPr>
        </p:nvSpPr>
        <p:spPr bwMode="white">
          <a:xfrm>
            <a:off x="687388" y="2239963"/>
            <a:ext cx="7923212" cy="1138237"/>
          </a:xfrm>
          <a:ln w="9525"/>
        </p:spPr>
        <p:txBody>
          <a:bodyPr lIns="91440" tIns="45720" rIns="91440" bIns="45720"/>
          <a:lstStyle>
            <a:lvl1pPr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© 2006 AT&amp;T. All rights Reserved.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D150D-53E5-4B6C-B1B0-963137771D01}" type="datetime4">
              <a:rPr lang="en-US"/>
              <a:pPr>
                <a:defRPr/>
              </a:pPr>
              <a:t>August 10, 2023</a:t>
            </a:fld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BE61FE5C-A526-4568-8D90-5E5180E9CB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2400" y="457200"/>
            <a:ext cx="2012950" cy="5080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375" y="457200"/>
            <a:ext cx="5889625" cy="5080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© 2006 AT&amp;T. All rights Reserved.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00399-5962-45ED-B922-F8399A1ACC79}" type="datetime4">
              <a:rPr lang="en-US"/>
              <a:pPr>
                <a:defRPr/>
              </a:pPr>
              <a:t>August 10, 2023</a:t>
            </a:fld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E23619AB-A68B-46F1-A2B4-637C682867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© 2006 AT&amp;T. All rights Reserved.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B0F57-3A08-4299-860C-E312029F3B2D}" type="datetime4">
              <a:rPr lang="en-US"/>
              <a:pPr>
                <a:defRPr/>
              </a:pPr>
              <a:t>August 10, 2023</a:t>
            </a:fld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8ABDCF91-7CF5-4693-8878-674946A302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© 2006 AT&amp;T. All rights Reserved.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C5348-6E35-4C47-B471-E2B75ACC4E03}" type="datetime4">
              <a:rPr lang="en-US"/>
              <a:pPr>
                <a:defRPr/>
              </a:pPr>
              <a:t>August 10, 2023</a:t>
            </a:fld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6EB02DFB-30FA-45DD-8387-A7C9255F93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838" y="1485900"/>
            <a:ext cx="3941762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485900"/>
            <a:ext cx="3943350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© 2006 AT&amp;T. All rights Reserved.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536C2-F861-4EE3-B793-167E4A038A17}" type="datetime4">
              <a:rPr lang="en-US"/>
              <a:pPr>
                <a:defRPr/>
              </a:pPr>
              <a:t>August 10, 2023</a:t>
            </a:fld>
            <a:endParaRPr lang="en-US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E1E74B08-7AC7-41E8-93A9-1C72525AB3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© 2006 AT&amp;T. All rights Reserved.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F98D5-068D-4263-A071-8B571E79BE56}" type="datetime4">
              <a:rPr lang="en-US"/>
              <a:pPr>
                <a:defRPr/>
              </a:pPr>
              <a:t>August 10, 2023</a:t>
            </a:fld>
            <a:endParaRPr lang="en-US" dirty="0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A5262530-F359-4759-AA0C-7AD1151045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© 2006 AT&amp;T. All rights Reserved.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DFAA2-E37E-4745-B34E-6CDCCD5C151A}" type="datetime4">
              <a:rPr lang="en-US"/>
              <a:pPr>
                <a:defRPr/>
              </a:pPr>
              <a:t>August 10, 2023</a:t>
            </a:fld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7667D8EC-EB9D-4759-A25F-D0F4CEB887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© 2006 AT&amp;T. All rights Reserved.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C6BA8-F78E-4B7E-B27E-FCDAE887C7A0}" type="datetime4">
              <a:rPr lang="en-US"/>
              <a:pPr>
                <a:defRPr/>
              </a:pPr>
              <a:t>August 10, 2023</a:t>
            </a:fld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4B371D87-1E4A-4DFF-BDFC-9B7F4BD4DE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© 2006 AT&amp;T. All rights Reserved.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D7384-4EEA-48D5-B6F6-4F838A70D397}" type="datetime4">
              <a:rPr lang="en-US"/>
              <a:pPr>
                <a:defRPr/>
              </a:pPr>
              <a:t>August 10, 2023</a:t>
            </a:fld>
            <a:endParaRPr lang="en-US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2492E439-1567-4525-A5C0-B2906E273C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© 2006 AT&amp;T. All rights Reserved.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BB5FC-ACB3-4320-B53A-4BA8B47BB96A}" type="datetime4">
              <a:rPr lang="en-US"/>
              <a:pPr>
                <a:defRPr/>
              </a:pPr>
              <a:t>August 10, 2023</a:t>
            </a:fld>
            <a:endParaRPr lang="en-US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4EDA3F84-3C4D-4D95-BD7E-D67CF8259D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2"/>
          <p:cNvGrpSpPr>
            <a:grpSpLocks/>
          </p:cNvGrpSpPr>
          <p:nvPr/>
        </p:nvGrpSpPr>
        <p:grpSpPr bwMode="auto">
          <a:xfrm>
            <a:off x="0" y="6057900"/>
            <a:ext cx="9144000" cy="800100"/>
            <a:chOff x="0" y="3816"/>
            <a:chExt cx="5760" cy="504"/>
          </a:xfrm>
        </p:grpSpPr>
        <p:pic>
          <p:nvPicPr>
            <p:cNvPr id="1033" name="Picture 29" descr="slide_bkgrnd_96_rev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ltGray">
            <a:xfrm>
              <a:off x="0" y="3816"/>
              <a:ext cx="5760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" name="Picture 30" descr="title_logo_rev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ltGray">
            <a:xfrm>
              <a:off x="5224" y="4052"/>
              <a:ext cx="392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457200"/>
            <a:ext cx="8037513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1485900"/>
            <a:ext cx="8037512" cy="405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4573588" y="6672263"/>
            <a:ext cx="184150" cy="214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900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27350" y="6591300"/>
            <a:ext cx="3287713" cy="161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90000"/>
              </a:lnSpc>
              <a:spcBef>
                <a:spcPct val="20000"/>
              </a:spcBef>
              <a:tabLst>
                <a:tab pos="804863" algn="l"/>
                <a:tab pos="2455863" algn="l"/>
              </a:tabLst>
              <a:defRPr sz="90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Copyright © 2006 AT&amp;T. All rights Reserved.</a:t>
            </a:r>
          </a:p>
        </p:txBody>
      </p:sp>
      <p:sp>
        <p:nvSpPr>
          <p:cNvPr id="3482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1575" y="6596063"/>
            <a:ext cx="1647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215A10A-F13A-4830-8943-E4C05DF127B8}" type="datetime4">
              <a:rPr lang="en-US"/>
              <a:pPr>
                <a:defRPr/>
              </a:pPr>
              <a:t>August 10, 2023</a:t>
            </a:fld>
            <a:endParaRPr lang="en-US" dirty="0"/>
          </a:p>
        </p:txBody>
      </p:sp>
      <p:sp>
        <p:nvSpPr>
          <p:cNvPr id="3482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588125"/>
            <a:ext cx="817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4FDF0AC0-90A4-4B30-8FF0-BDBD527FBC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6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hf hdr="0" dt="0"/>
  <p:txStyles>
    <p:titleStyle>
      <a:lvl1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2pPr>
      <a:lvl3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3pPr>
      <a:lvl4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4pPr>
      <a:lvl5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5pPr>
      <a:lvl6pPr marL="457200"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6pPr>
      <a:lvl7pPr marL="914400"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7pPr>
      <a:lvl8pPr marL="1371600"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8pPr>
      <a:lvl9pPr marL="1828800"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9pPr>
    </p:titleStyle>
    <p:bodyStyle>
      <a:lvl1pPr marL="342900" indent="-342900" algn="l" defTabSz="947738" rtl="0" eaLnBrk="0" fontAlgn="base" hangingPunct="0">
        <a:spcBef>
          <a:spcPct val="20000"/>
        </a:spcBef>
        <a:spcAft>
          <a:spcPct val="20000"/>
        </a:spcAft>
        <a:buClr>
          <a:schemeClr val="tx2"/>
        </a:buClr>
        <a:buSzPct val="10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4950" indent="-233363" algn="l" defTabSz="947738" rtl="0" eaLnBrk="0" fontAlgn="base" hangingPunct="0">
        <a:spcBef>
          <a:spcPct val="10000"/>
        </a:spcBef>
        <a:spcAft>
          <a:spcPct val="30000"/>
        </a:spcAft>
        <a:buClr>
          <a:schemeClr val="tx1"/>
        </a:buClr>
        <a:buSzPct val="80000"/>
        <a:buChar char="•"/>
        <a:defRPr sz="2000">
          <a:solidFill>
            <a:schemeClr val="tx1"/>
          </a:solidFill>
          <a:latin typeface="+mn-lt"/>
        </a:defRPr>
      </a:lvl2pPr>
      <a:lvl3pPr marL="461963" indent="-225425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IB Wb Regular"/>
        <a:buChar char="–"/>
        <a:defRPr>
          <a:solidFill>
            <a:schemeClr val="tx1"/>
          </a:solidFill>
          <a:latin typeface="+mn-lt"/>
        </a:defRPr>
      </a:lvl3pPr>
      <a:lvl4pPr marL="692150" indent="-22860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Char char="•"/>
        <a:defRPr sz="1600">
          <a:solidFill>
            <a:schemeClr val="tx1"/>
          </a:solidFill>
          <a:latin typeface="+mn-lt"/>
        </a:defRPr>
      </a:lvl4pPr>
      <a:lvl5pPr marL="9159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13731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6pPr>
      <a:lvl7pPr marL="18303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7pPr>
      <a:lvl8pPr marL="22875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8pPr>
      <a:lvl9pPr marL="27447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74612" y="990600"/>
            <a:ext cx="9371012" cy="1116013"/>
          </a:xfrm>
          <a:ln w="12700"/>
        </p:spPr>
        <p:txBody>
          <a:bodyPr/>
          <a:lstStyle/>
          <a:p>
            <a:pPr algn="ctr"/>
            <a:r>
              <a:rPr lang="en-US" altLang="en-US" sz="2400" dirty="0"/>
              <a:t>AT&amp;T Zoning Maps for OML01864(Relo for OM05185)</a:t>
            </a:r>
            <a:br>
              <a:rPr lang="en-US" altLang="en-US" sz="2000" dirty="0"/>
            </a:br>
            <a:r>
              <a:rPr lang="en-US" altLang="en-US" sz="1050" dirty="0"/>
              <a:t>RF Design 08/10/2023</a:t>
            </a:r>
            <a:br>
              <a:rPr lang="en-US" sz="2300" dirty="0"/>
            </a:br>
            <a:endParaRPr lang="en-US" sz="23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ln w="12700"/>
        </p:spPr>
        <p:txBody>
          <a:bodyPr/>
          <a:lstStyle/>
          <a:p>
            <a:pPr marL="0" indent="0"/>
            <a:endParaRPr lang="en-US" sz="2200" dirty="0"/>
          </a:p>
          <a:p>
            <a:pPr marL="0" indent="0"/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Copyright © 2006 AT&amp;T. All rights Reserved.</a:t>
            </a:r>
          </a:p>
        </p:txBody>
      </p:sp>
      <p:sp>
        <p:nvSpPr>
          <p:cNvPr id="40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Page </a:t>
            </a:r>
            <a:fld id="{2DBCABBE-182E-47C4-AE22-04EC13DCA19A}" type="slidenum">
              <a:rPr lang="en-US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0" name="Rectangle 11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037513" cy="838200"/>
          </a:xfrm>
        </p:spPr>
        <p:txBody>
          <a:bodyPr/>
          <a:lstStyle/>
          <a:p>
            <a:r>
              <a:rPr lang="en-US" sz="1800" dirty="0"/>
              <a:t>Area satellite Map</a:t>
            </a:r>
          </a:p>
        </p:txBody>
      </p:sp>
      <p:sp>
        <p:nvSpPr>
          <p:cNvPr id="4101" name="Line 20"/>
          <p:cNvSpPr>
            <a:spLocks noChangeShapeType="1"/>
          </p:cNvSpPr>
          <p:nvPr/>
        </p:nvSpPr>
        <p:spPr bwMode="auto">
          <a:xfrm>
            <a:off x="3962400" y="5029200"/>
            <a:ext cx="533400" cy="152400"/>
          </a:xfrm>
          <a:prstGeom prst="line">
            <a:avLst/>
          </a:prstGeom>
          <a:noFill/>
          <a:ln w="12700">
            <a:noFill/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72840F-A5A5-7AFF-ADCA-4ADD7E721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3" y="502920"/>
            <a:ext cx="8298615" cy="58521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Copyright © 2006 AT&amp;T. All rights Reserved.</a:t>
            </a:r>
          </a:p>
        </p:txBody>
      </p:sp>
      <p:sp>
        <p:nvSpPr>
          <p:cNvPr id="40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Page </a:t>
            </a:r>
            <a:fld id="{2DBCABBE-182E-47C4-AE22-04EC13DCA19A}" type="slidenum">
              <a:rPr lang="en-US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0" name="Rectangle 11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037513" cy="838200"/>
          </a:xfrm>
        </p:spPr>
        <p:txBody>
          <a:bodyPr/>
          <a:lstStyle/>
          <a:p>
            <a:r>
              <a:rPr lang="en-US" sz="1800" dirty="0"/>
              <a:t>Street View</a:t>
            </a:r>
          </a:p>
        </p:txBody>
      </p:sp>
      <p:sp>
        <p:nvSpPr>
          <p:cNvPr id="4101" name="Line 20"/>
          <p:cNvSpPr>
            <a:spLocks noChangeShapeType="1"/>
          </p:cNvSpPr>
          <p:nvPr/>
        </p:nvSpPr>
        <p:spPr bwMode="auto">
          <a:xfrm>
            <a:off x="3962400" y="5029200"/>
            <a:ext cx="533400" cy="152400"/>
          </a:xfrm>
          <a:prstGeom prst="line">
            <a:avLst/>
          </a:prstGeom>
          <a:noFill/>
          <a:ln w="12700">
            <a:noFill/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6C8ECE-759E-8D8D-25A5-51333AD58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724" y="502920"/>
            <a:ext cx="8244553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481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3FAA3F-C7F1-8BFB-82FC-2CBCC5EFD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109" y="502920"/>
            <a:ext cx="8275782" cy="585216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03ADC9-3C77-435E-A830-CC926C3C44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2006 AT&amp;T. All rights Reserved.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6EB103-A82D-4E2F-8662-0CB81FC2C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ABDCF91-7CF5-4693-8878-674946A3023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F0345FA0-9B33-4F66-8F5F-DDEC4FACC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04775"/>
            <a:ext cx="8686800" cy="885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947738" rtl="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947738" rtl="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Verdana" pitchFamily="34" charset="0"/>
              </a:defRPr>
            </a:lvl2pPr>
            <a:lvl3pPr algn="l" defTabSz="947738" rtl="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Verdana" pitchFamily="34" charset="0"/>
              </a:defRPr>
            </a:lvl3pPr>
            <a:lvl4pPr algn="l" defTabSz="947738" rtl="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Verdana" pitchFamily="34" charset="0"/>
              </a:defRPr>
            </a:lvl4pPr>
            <a:lvl5pPr algn="l" defTabSz="947738" rtl="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Verdana" pitchFamily="34" charset="0"/>
              </a:defRPr>
            </a:lvl5pPr>
            <a:lvl6pPr marL="457200" algn="l" defTabSz="947738" rtl="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Verdana" pitchFamily="34" charset="0"/>
              </a:defRPr>
            </a:lvl6pPr>
            <a:lvl7pPr marL="914400" algn="l" defTabSz="947738" rtl="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Verdana" pitchFamily="34" charset="0"/>
              </a:defRPr>
            </a:lvl7pPr>
            <a:lvl8pPr marL="1371600" algn="l" defTabSz="947738" rtl="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Verdana" pitchFamily="34" charset="0"/>
              </a:defRPr>
            </a:lvl8pPr>
            <a:lvl9pPr marL="1828800" algn="l" defTabSz="947738" rtl="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Verdana" pitchFamily="34" charset="0"/>
              </a:defRPr>
            </a:lvl9pPr>
          </a:lstStyle>
          <a:p>
            <a:r>
              <a:rPr lang="en-US" altLang="en-US" sz="1600" dirty="0"/>
              <a:t>AT&amp;T  In door LTE Existing Coverage</a:t>
            </a:r>
            <a:endParaRPr lang="en-US" sz="1600" kern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9774ECA-692D-4F52-A275-F52D788E54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2266" y="5579086"/>
            <a:ext cx="1225402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146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2F110B-F72A-CF34-F204-BFE674859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193" y="502920"/>
            <a:ext cx="8253615" cy="5852160"/>
          </a:xfrm>
          <a:prstGeom prst="rect">
            <a:avLst/>
          </a:prstGeom>
        </p:spPr>
      </p:pic>
      <p:sp>
        <p:nvSpPr>
          <p:cNvPr id="512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Copyright © 2006 AT&amp;T. All rights Reserved.</a:t>
            </a:r>
          </a:p>
        </p:txBody>
      </p:sp>
      <p:sp>
        <p:nvSpPr>
          <p:cNvPr id="51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Page </a:t>
            </a:r>
            <a:fld id="{04F96F90-0543-4AFF-8A46-9FA887FBD509}" type="slidenum">
              <a:rPr lang="en-US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Rectangle 11"/>
          <p:cNvSpPr>
            <a:spLocks noGrp="1" noChangeArrowheads="1"/>
          </p:cNvSpPr>
          <p:nvPr>
            <p:ph type="title"/>
          </p:nvPr>
        </p:nvSpPr>
        <p:spPr>
          <a:xfrm>
            <a:off x="457200" y="104775"/>
            <a:ext cx="9220200" cy="885825"/>
          </a:xfrm>
        </p:spPr>
        <p:txBody>
          <a:bodyPr/>
          <a:lstStyle/>
          <a:p>
            <a:r>
              <a:rPr lang="en-US" altLang="en-US" sz="1600" dirty="0"/>
              <a:t>AT&amp;T  In door LTE Coverage with OML01864 Active AT 285’CL</a:t>
            </a:r>
            <a:endParaRPr lang="en-US" sz="1600" dirty="0"/>
          </a:p>
        </p:txBody>
      </p:sp>
      <p:sp>
        <p:nvSpPr>
          <p:cNvPr id="5125" name="Line 20"/>
          <p:cNvSpPr>
            <a:spLocks noChangeShapeType="1"/>
          </p:cNvSpPr>
          <p:nvPr/>
        </p:nvSpPr>
        <p:spPr bwMode="auto">
          <a:xfrm>
            <a:off x="3962400" y="5029200"/>
            <a:ext cx="533400" cy="152400"/>
          </a:xfrm>
          <a:prstGeom prst="line">
            <a:avLst/>
          </a:prstGeom>
          <a:noFill/>
          <a:ln w="12700">
            <a:noFill/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71471AF-C928-4DD2-97DA-49805F75F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2266" y="5579086"/>
            <a:ext cx="1225402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24967"/>
      </p:ext>
    </p:extLst>
  </p:cSld>
  <p:clrMapOvr>
    <a:masterClrMapping/>
  </p:clrMapOvr>
</p:sld>
</file>

<file path=ppt/theme/theme1.xml><?xml version="1.0" encoding="utf-8"?>
<a:theme xmlns:a="http://schemas.openxmlformats.org/drawingml/2006/main" name="att_option3_021606">
  <a:themeElements>
    <a:clrScheme name="att_option3_021606 1">
      <a:dk1>
        <a:srgbClr val="4D4D4D"/>
      </a:dk1>
      <a:lt1>
        <a:srgbClr val="FFFFFF"/>
      </a:lt1>
      <a:dk2>
        <a:srgbClr val="000000"/>
      </a:dk2>
      <a:lt2>
        <a:srgbClr val="CCCCCC"/>
      </a:lt2>
      <a:accent1>
        <a:srgbClr val="067AB4"/>
      </a:accent1>
      <a:accent2>
        <a:srgbClr val="6EB91E"/>
      </a:accent2>
      <a:accent3>
        <a:srgbClr val="FFFFFF"/>
      </a:accent3>
      <a:accent4>
        <a:srgbClr val="404040"/>
      </a:accent4>
      <a:accent5>
        <a:srgbClr val="AABED6"/>
      </a:accent5>
      <a:accent6>
        <a:srgbClr val="63A71A"/>
      </a:accent6>
      <a:hlink>
        <a:srgbClr val="001E78"/>
      </a:hlink>
      <a:folHlink>
        <a:srgbClr val="B40A3C"/>
      </a:folHlink>
    </a:clrScheme>
    <a:fontScheme name="att_option3_021606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att_option3_021606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6EB91E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63A71A"/>
        </a:accent6>
        <a:hlink>
          <a:srgbClr val="001E78"/>
        </a:hlink>
        <a:folHlink>
          <a:srgbClr val="B40A3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9760</TotalTime>
  <Words>95</Words>
  <Application>Microsoft Office PowerPoint</Application>
  <PresentationFormat>On-screen Show (4:3)</PresentationFormat>
  <Paragraphs>14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IB Wb Regular</vt:lpstr>
      <vt:lpstr>Verdana</vt:lpstr>
      <vt:lpstr>att_option3_021606</vt:lpstr>
      <vt:lpstr>AT&amp;T Zoning Maps for OML01864(Relo for OM05185) RF Design 08/10/2023 </vt:lpstr>
      <vt:lpstr>Area satellite Map</vt:lpstr>
      <vt:lpstr>Street View</vt:lpstr>
      <vt:lpstr>PowerPoint Presentation</vt:lpstr>
      <vt:lpstr>AT&amp;T  In door LTE Coverage with OML01864 Active AT 285’CL</vt:lpstr>
    </vt:vector>
  </TitlesOfParts>
  <Company>Infected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 ME FIRST – THEN DELETE THE SLIDE</dc:title>
  <dc:creator>andrew johnson</dc:creator>
  <cp:lastModifiedBy>HUSSAIN, SYED</cp:lastModifiedBy>
  <cp:revision>846</cp:revision>
  <dcterms:created xsi:type="dcterms:W3CDTF">2006-02-16T20:42:12Z</dcterms:created>
  <dcterms:modified xsi:type="dcterms:W3CDTF">2023-08-10T16:11:55Z</dcterms:modified>
</cp:coreProperties>
</file>